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70" r:id="rId3"/>
    <p:sldId id="269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4" r:id="rId25"/>
    <p:sldId id="287" r:id="rId26"/>
    <p:sldId id="286" r:id="rId27"/>
    <p:sldId id="288" r:id="rId28"/>
    <p:sldId id="289" r:id="rId29"/>
    <p:sldId id="285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r="47794"/>
          <a:stretch/>
        </p:blipFill>
        <p:spPr>
          <a:xfrm>
            <a:off x="-1" y="0"/>
            <a:ext cx="4356849" cy="6858000"/>
          </a:xfrm>
          <a:prstGeom prst="rect">
            <a:avLst/>
          </a:prstGeom>
          <a:effectLst/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324074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emf"/><Relationship Id="rId5" Type="http://schemas.openxmlformats.org/officeDocument/2006/relationships/image" Target="../media/image4.emf"/><Relationship Id="rId10" Type="http://schemas.openxmlformats.org/officeDocument/2006/relationships/package" Target="../embeddings/Microsoft_Word_Document3.docx"/><Relationship Id="rId4" Type="http://schemas.openxmlformats.org/officeDocument/2006/relationships/package" Target="../embeddings/Microsoft_Word_Document1.docx"/><Relationship Id="rId9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Microsoft_Word_97_-_2003_Document1.doc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4.docx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.emf"/><Relationship Id="rId4" Type="http://schemas.openxmlformats.org/officeDocument/2006/relationships/image" Target="../media/image7.emf"/><Relationship Id="rId9" Type="http://schemas.openxmlformats.org/officeDocument/2006/relationships/package" Target="../embeddings/Microsoft_Word_Document5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7.docx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19" y="11654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2183715" y="2635624"/>
            <a:ext cx="4674285" cy="125254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  <a:cs typeface="MV Boli" pitchFamily="2" charset="0"/>
              </a:rPr>
              <a:t>Портфолио</a:t>
            </a:r>
            <a:r>
              <a:rPr lang="ru-RU" sz="40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  <a:cs typeface="MV Boli" pitchFamily="2" charset="0"/>
              </a:rPr>
              <a:t> Т.А.Федосовой</a:t>
            </a:r>
            <a:endParaRPr lang="ru-RU" sz="40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  <a:cs typeface="MV Boli" pitchFamily="2" charset="0"/>
            </a:endParaRPr>
          </a:p>
        </p:txBody>
      </p:sp>
      <p:sp>
        <p:nvSpPr>
          <p:cNvPr id="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58608" y="3847242"/>
            <a:ext cx="3517612" cy="4858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cs typeface="MV Boli" pitchFamily="2" charset="0"/>
              </a:rPr>
              <a:t>МБДОУ «Детский сад «Радость»№ 55 </a:t>
            </a:r>
            <a:r>
              <a:rPr lang="ru-RU" sz="2400" b="1" dirty="0" err="1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cs typeface="MV Boli" pitchFamily="2" charset="0"/>
              </a:rPr>
              <a:t>г.Лесосибирска</a:t>
            </a:r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cs typeface="MV Boli" pitchFamily="2" charset="0"/>
              </a:rPr>
              <a:t>»</a:t>
            </a:r>
            <a:endParaRPr lang="ru-RU" sz="2400" b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43318" y="809863"/>
            <a:ext cx="6553199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Ещё одно из важных направлений моей деятельности - воспитание интереса к книге. Современные дети и их родители уделяют книге недостаточно времени, предпочитая современные технические средства. С этой целью с младшей группы организую работу кружка по устному народному творчеству, привлекаю родителей к организации выставок книг по тематическим неделям, ежегодно провожу акции «Подари книгу», оформляю консультации и памятки о роли книги и чтения в целом, детской литературе посвящено родительское собрание.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Со своим воспитанниками мы принимаем участие не только в мероприятиях, проводимых внутри детского сада, но и в городских, краевых фестивалях и конкурсах. Стараюсь, чтобы каждый  ребёнок участвовал в каком – либо конкурсе, поддерживаю, направляю, помогаю. Многие мои выпускники добились определённых успехов в спорте, учёбе, творческой деятельности, в выборе  профессионального места учёбы и это очень радует, вдохновляет на дальнейшую работу.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308847" y="1406142"/>
            <a:ext cx="765586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Воспитатель- это больше, чем профессия, это образ мыслей, образ жизни. Быть воспитателем, не значит просто воспитывать, а увлекать детей в  чудесную страну под названием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Детство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Стараюсь окружать детей заботой лаской и вниманием, при этом не забываю насыщать их необходимой информацией и навыками, соответствующими  возрасту. От общения с детьми получаю очередной позитивный заряд творчества, обилие положительных эмоций. От родителей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понимание, поддержку и слова благодарности.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Моя работа приносит мне удовлетворение, потому что она любима и существует потребность спешить к детям, творить и создавать для детей и вместе с ними. Находиться рядом с детьми, значит постоянно расти профессионально, развиваться и не останавливаться на достигнутом. Считаю,  что миссия воспитателя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делать детей счастливыми, успешными, социализированными к дальнейшему пути.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99" y="307731"/>
            <a:ext cx="575016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Segoe Print" pitchFamily="2" charset="0"/>
                <a:cs typeface="MV Boli" pitchFamily="2" charset="0"/>
              </a:rPr>
              <a:t>Папка профессиональных достижений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Segoe Print" pitchFamily="2" charset="0"/>
              <a:cs typeface="MV Boli" pitchFamily="2" charset="0"/>
            </a:endParaRPr>
          </a:p>
          <a:p>
            <a:endParaRPr lang="ru-RU" sz="3600" dirty="0">
              <a:latin typeface="Segoe Print" pitchFamily="2" charset="0"/>
              <a:cs typeface="MV Boli" pitchFamily="2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00400" y="3579713"/>
          <a:ext cx="1689601" cy="259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окумент" r:id="rId4" imgW="5925852" imgH="9099450" progId="Word.Document.12">
                  <p:embed/>
                </p:oleObj>
              </mc:Choice>
              <mc:Fallback>
                <p:oleObj name="Документ" r:id="rId4" imgW="5925852" imgH="909945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00" y="3579713"/>
                        <a:ext cx="1689601" cy="2594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735456" y="1972256"/>
          <a:ext cx="1623035" cy="2524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Документ" r:id="rId7" imgW="5925852" imgH="9215194" progId="Word.Document.12">
                  <p:embed/>
                </p:oleObj>
              </mc:Choice>
              <mc:Fallback>
                <p:oleObj name="Документ" r:id="rId7" imgW="5925852" imgH="9215194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456" y="1972256"/>
                        <a:ext cx="1623035" cy="2524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393385" y="1951546"/>
          <a:ext cx="1624012" cy="248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Документ" r:id="rId10" imgW="5925852" imgH="9079258" progId="Word.Document.12">
                  <p:embed/>
                </p:oleObj>
              </mc:Choice>
              <mc:Fallback>
                <p:oleObj name="Документ" r:id="rId10" imgW="5925852" imgH="9079258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3385" y="1951546"/>
                        <a:ext cx="1624012" cy="248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045023"/>
              </p:ext>
            </p:extLst>
          </p:nvPr>
        </p:nvGraphicFramePr>
        <p:xfrm>
          <a:off x="3139011" y="625479"/>
          <a:ext cx="3167550" cy="2243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Document" r:id="rId3" imgW="9526662" imgH="6774265" progId="Word.Document.8">
                  <p:embed/>
                </p:oleObj>
              </mc:Choice>
              <mc:Fallback>
                <p:oleObj name="Document" r:id="rId3" imgW="9526662" imgH="6774265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9011" y="625479"/>
                        <a:ext cx="3167550" cy="2243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729072" y="3475483"/>
          <a:ext cx="1869220" cy="290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Документ" r:id="rId6" imgW="5925852" imgH="9215194" progId="Word.Document.12">
                  <p:embed/>
                </p:oleObj>
              </mc:Choice>
              <mc:Fallback>
                <p:oleObj name="Документ" r:id="rId6" imgW="5925852" imgH="9215194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072" y="3475483"/>
                        <a:ext cx="1869220" cy="2907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5449258" y="3444622"/>
          <a:ext cx="1844103" cy="288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Документ" r:id="rId9" imgW="5925852" imgH="9266756" progId="Word.Document.12">
                  <p:embed/>
                </p:oleObj>
              </mc:Choice>
              <mc:Fallback>
                <p:oleObj name="Документ" r:id="rId9" imgW="5925852" imgH="9266756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258" y="3444622"/>
                        <a:ext cx="1844103" cy="288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197888"/>
              </p:ext>
            </p:extLst>
          </p:nvPr>
        </p:nvGraphicFramePr>
        <p:xfrm>
          <a:off x="2380762" y="580292"/>
          <a:ext cx="2091068" cy="321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Документ" r:id="rId3" imgW="5940803" imgH="9123808" progId="Word.Document.12">
                  <p:embed/>
                </p:oleObj>
              </mc:Choice>
              <mc:Fallback>
                <p:oleObj name="Документ" r:id="rId3" imgW="5940803" imgH="9123808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0762" y="580292"/>
                        <a:ext cx="2091068" cy="321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148751" y="465383"/>
          <a:ext cx="2238375" cy="346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Документ" r:id="rId6" imgW="5925852" imgH="9180939" progId="Word.Document.12">
                  <p:embed/>
                </p:oleObj>
              </mc:Choice>
              <mc:Fallback>
                <p:oleObj name="Документ" r:id="rId6" imgW="5925852" imgH="9180939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751" y="465383"/>
                        <a:ext cx="2238375" cy="346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39" y="167425"/>
            <a:ext cx="5409128" cy="624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2093" y="360485"/>
            <a:ext cx="376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Segoe Print" pitchFamily="2" charset="0"/>
                <a:cs typeface="MV Boli" pitchFamily="2" charset="0"/>
              </a:rPr>
              <a:t>Папка достижений  дошкольников</a:t>
            </a:r>
            <a:endParaRPr lang="ru-RU" sz="2800" b="1" dirty="0">
              <a:latin typeface="Segoe Print" pitchFamily="2" charset="0"/>
              <a:cs typeface="MV Boli" pitchFamily="2" charset="0"/>
            </a:endParaRPr>
          </a:p>
        </p:txBody>
      </p:sp>
      <p:pic>
        <p:nvPicPr>
          <p:cNvPr id="2050" name="Picture 2" descr="C:\Users\Пользователь\Desktop\достижения воспитанников\Рисунок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59340" y="847454"/>
            <a:ext cx="2043519" cy="2810464"/>
          </a:xfrm>
          <a:prstGeom prst="rect">
            <a:avLst/>
          </a:prstGeom>
          <a:noFill/>
        </p:spPr>
      </p:pic>
      <p:pic>
        <p:nvPicPr>
          <p:cNvPr id="5" name="Рисунок 4" descr="C:\Users\Пользователь\Desktop\достижения воспитанников\Рисунок (40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22922" y="970585"/>
            <a:ext cx="1990725" cy="273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Рисунок (3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7956" y="3513234"/>
            <a:ext cx="1885950" cy="259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Рисунок (33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718492" y="2987236"/>
            <a:ext cx="2445086" cy="281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достижения воспитанников\Рисунок (39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459" y="553649"/>
            <a:ext cx="2047281" cy="281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Desktop\достижения воспитанников\Рисунок (36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233" y="580293"/>
            <a:ext cx="1969476" cy="298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достижения воспитанников\Рисунок (35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174261" y="3648202"/>
            <a:ext cx="2091725" cy="346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достижения воспитанников\Рисунок (3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2346" y="606670"/>
            <a:ext cx="2162907" cy="294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достижения воспитанников\Рисунок (3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5444" y="219808"/>
            <a:ext cx="2170034" cy="2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Desktop\достижения воспитанников\Рисунок (30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75801" y="-288008"/>
            <a:ext cx="2194287" cy="319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достижения воспитанников\Рисунок (38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1004" y="3508131"/>
            <a:ext cx="2373557" cy="284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достижения воспитанников\Рисунок (37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1185" y="3455377"/>
            <a:ext cx="2031023" cy="264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достижения воспитанников\Рисунок (29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600" y="121575"/>
            <a:ext cx="2138155" cy="293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Desktop\достижения воспитанников\Рисунок (3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7178" y="0"/>
            <a:ext cx="2356573" cy="296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достижения воспитанников\Рисунок (28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513586" y="-210456"/>
            <a:ext cx="2269037" cy="299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Федосова Татьяна Александровна</a:t>
            </a:r>
          </a:p>
          <a:p>
            <a:r>
              <a:rPr lang="ru-RU" dirty="0" smtClean="0"/>
              <a:t>29.06.1974г.</a:t>
            </a:r>
          </a:p>
          <a:p>
            <a:r>
              <a:rPr lang="ru-RU" dirty="0" smtClean="0"/>
              <a:t>Образование: </a:t>
            </a:r>
            <a:r>
              <a:rPr lang="ru-RU" dirty="0" err="1" smtClean="0"/>
              <a:t>г.Красноярск,Федеральное</a:t>
            </a:r>
            <a:r>
              <a:rPr lang="ru-RU" dirty="0" smtClean="0"/>
              <a:t> государственное образовательное учреждение высшего профессионального образования «Сибирский Федеральный университет»,2007г.</a:t>
            </a:r>
          </a:p>
          <a:p>
            <a:r>
              <a:rPr lang="ru-RU" dirty="0" smtClean="0"/>
              <a:t> Специальность по диплому: «Дошкольная педагогика и психология»</a:t>
            </a:r>
          </a:p>
          <a:p>
            <a:r>
              <a:rPr lang="ru-RU" dirty="0" smtClean="0"/>
              <a:t>Квалификация по диплому: « Преподаватель </a:t>
            </a:r>
            <a:r>
              <a:rPr lang="ru-RU" dirty="0" err="1" smtClean="0"/>
              <a:t>дошколной</a:t>
            </a:r>
            <a:r>
              <a:rPr lang="ru-RU" dirty="0" smtClean="0"/>
              <a:t> педагогики и психологии»</a:t>
            </a:r>
          </a:p>
          <a:p>
            <a:r>
              <a:rPr lang="ru-RU" dirty="0" smtClean="0"/>
              <a:t>Дополнительное образование</a:t>
            </a:r>
          </a:p>
          <a:p>
            <a:r>
              <a:rPr lang="ru-RU" dirty="0" smtClean="0"/>
              <a:t>Дата приёма на работу в детский сад: 01.10.2013г.</a:t>
            </a:r>
          </a:p>
          <a:p>
            <a:r>
              <a:rPr lang="ru-RU" dirty="0" smtClean="0"/>
              <a:t>Должность :Воспитатель</a:t>
            </a:r>
          </a:p>
          <a:p>
            <a:r>
              <a:rPr lang="ru-RU" dirty="0" smtClean="0"/>
              <a:t>Педагогический стаж на момент приёма в детский сад:18 лет.</a:t>
            </a:r>
          </a:p>
          <a:p>
            <a:r>
              <a:rPr lang="ru-RU" dirty="0" smtClean="0"/>
              <a:t>Педагогический стаж в детском саду ( на момент приёма в детский сад):18 лет.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НФОТО ПРЕЗЕНТАЦИЯовая папка\20211221_1017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0093" y="246184"/>
            <a:ext cx="3157577" cy="203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Desktop\НФОТО ПРЕЗЕНТАЦИЯовая папка\20211221_0953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8124" y="219808"/>
            <a:ext cx="3367454" cy="196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ПРЕЗЕНТАЦИЯ Т.Н\20220114_1105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1953" y="3156438"/>
            <a:ext cx="3525169" cy="236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НФОТО ПРЕЗЕНТАЦИЯовая папка\20211227_094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5724" y="3138854"/>
            <a:ext cx="3631224" cy="236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1135" y="422031"/>
            <a:ext cx="4825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Segoe Print" pitchFamily="2" charset="0"/>
                <a:cs typeface="MV Boli" pitchFamily="2" charset="0"/>
              </a:rPr>
              <a:t>Папка подтверждающих документов</a:t>
            </a:r>
            <a:endParaRPr lang="ru-RU" sz="2800" b="1" dirty="0">
              <a:latin typeface="Segoe Print" pitchFamily="2" charset="0"/>
              <a:cs typeface="MV Boli" pitchFamily="2" charset="0"/>
            </a:endParaRPr>
          </a:p>
        </p:txBody>
      </p:sp>
      <p:pic>
        <p:nvPicPr>
          <p:cNvPr id="3" name="Рисунок 2" descr="C:\Users\Пользователь\Desktop\Достижения\Рисунок (4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85820" y="1089036"/>
            <a:ext cx="2416854" cy="305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Достижения\Рисунок (4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853" y="1538653"/>
            <a:ext cx="1631456" cy="295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Достижения\Рисунок (5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9746" y="1178169"/>
            <a:ext cx="2325316" cy="262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C:\Users\Пользователь\Desktop\Рисунок (3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0154" y="4123592"/>
            <a:ext cx="1547101" cy="2127738"/>
          </a:xfrm>
          <a:prstGeom prst="rect">
            <a:avLst/>
          </a:prstGeom>
          <a:noFill/>
        </p:spPr>
      </p:pic>
      <p:pic>
        <p:nvPicPr>
          <p:cNvPr id="28675" name="Picture 3" descr="C:\Users\Пользователь\Desktop\Рисунок (3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6254" y="4470491"/>
            <a:ext cx="1301261" cy="1789632"/>
          </a:xfrm>
          <a:prstGeom prst="rect">
            <a:avLst/>
          </a:prstGeom>
          <a:noFill/>
        </p:spPr>
      </p:pic>
      <p:pic>
        <p:nvPicPr>
          <p:cNvPr id="5122" name="Picture 2" descr="C:\Users\Admin\Desktop\Фото создан 10 марта 2022 г., 12_28_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22" y="5187460"/>
            <a:ext cx="1267515" cy="57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C:\Users\Пользователь\Desktop\Рисунок (28)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6898" y="281354"/>
            <a:ext cx="3073656" cy="401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Рисунок (29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20972" y="567440"/>
            <a:ext cx="2645242" cy="339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Достижения\Рисунок (39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454" y="527538"/>
            <a:ext cx="2987684" cy="428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Desktop\Достижения\Рисунок (40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0689" y="580292"/>
            <a:ext cx="2829057" cy="424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Пользователь\Desktop\Достижения\Рисунок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805" y="283078"/>
            <a:ext cx="1090327" cy="1499534"/>
          </a:xfrm>
          <a:prstGeom prst="rect">
            <a:avLst/>
          </a:prstGeom>
          <a:noFill/>
        </p:spPr>
      </p:pic>
      <p:pic>
        <p:nvPicPr>
          <p:cNvPr id="4" name="Picture 3" descr="C:\Users\Пользователь\Desktop\Достижения\Рисунок (3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595" y="281690"/>
            <a:ext cx="1118528" cy="1538318"/>
          </a:xfrm>
          <a:prstGeom prst="rect">
            <a:avLst/>
          </a:prstGeom>
          <a:noFill/>
        </p:spPr>
      </p:pic>
      <p:pic>
        <p:nvPicPr>
          <p:cNvPr id="30722" name="Picture 2" descr="C:\Users\Пользователь\Desktop\Достижения\Рисунок (3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2541" y="301700"/>
            <a:ext cx="1049460" cy="1443329"/>
          </a:xfrm>
          <a:prstGeom prst="rect">
            <a:avLst/>
          </a:prstGeom>
          <a:noFill/>
        </p:spPr>
      </p:pic>
      <p:pic>
        <p:nvPicPr>
          <p:cNvPr id="30723" name="Picture 3" descr="C:\Users\Пользователь\Desktop\Достижения\Рисунок (2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3849" y="325315"/>
            <a:ext cx="998444" cy="1373166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Рисунок (2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5348" y="329163"/>
            <a:ext cx="1093421" cy="1503788"/>
          </a:xfrm>
          <a:prstGeom prst="rect">
            <a:avLst/>
          </a:prstGeom>
          <a:noFill/>
        </p:spPr>
      </p:pic>
      <p:pic>
        <p:nvPicPr>
          <p:cNvPr id="8" name="Picture 3" descr="C:\Users\Пользователь\Desktop\Рисунок (3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8032" y="316522"/>
            <a:ext cx="1014989" cy="1395921"/>
          </a:xfrm>
          <a:prstGeom prst="rect">
            <a:avLst/>
          </a:prstGeom>
          <a:noFill/>
        </p:spPr>
      </p:pic>
      <p:pic>
        <p:nvPicPr>
          <p:cNvPr id="9" name="Picture 4" descr="C:\Users\Пользователь\Desktop\Рисунок (3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2272" y="343294"/>
            <a:ext cx="1041528" cy="1432420"/>
          </a:xfrm>
          <a:prstGeom prst="rect">
            <a:avLst/>
          </a:prstGeom>
          <a:noFill/>
        </p:spPr>
      </p:pic>
      <p:pic>
        <p:nvPicPr>
          <p:cNvPr id="10" name="Picture 6" descr="C:\Users\Пользователь\Desktop\Рисунок (30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5988" y="325244"/>
            <a:ext cx="1014288" cy="1394957"/>
          </a:xfrm>
          <a:prstGeom prst="rect">
            <a:avLst/>
          </a:prstGeom>
          <a:noFill/>
        </p:spPr>
      </p:pic>
      <p:pic>
        <p:nvPicPr>
          <p:cNvPr id="11" name="Picture 6" descr="C:\Users\Пользователь\Desktop\Достижения\Рисунок (28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51012" y="2224454"/>
            <a:ext cx="1081303" cy="1487122"/>
          </a:xfrm>
          <a:prstGeom prst="rect">
            <a:avLst/>
          </a:prstGeom>
          <a:noFill/>
        </p:spPr>
      </p:pic>
      <p:pic>
        <p:nvPicPr>
          <p:cNvPr id="12" name="Picture 2" descr="C:\Users\Пользователь\Desktop\Достижения\Рисунок (29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37243" y="2225614"/>
            <a:ext cx="1086350" cy="1494064"/>
          </a:xfrm>
          <a:prstGeom prst="rect">
            <a:avLst/>
          </a:prstGeom>
          <a:noFill/>
        </p:spPr>
      </p:pic>
      <p:pic>
        <p:nvPicPr>
          <p:cNvPr id="30724" name="Picture 4" descr="C:\Users\Пользователь\Desktop\Достижения\Рисунок (33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2448617" y="3446289"/>
            <a:ext cx="1179325" cy="2329916"/>
          </a:xfrm>
          <a:prstGeom prst="rect">
            <a:avLst/>
          </a:prstGeom>
          <a:noFill/>
        </p:spPr>
      </p:pic>
      <p:pic>
        <p:nvPicPr>
          <p:cNvPr id="13" name="Рисунок 12" descr="C:\Users\Пользователь\Desktop\Достижения\Рисунок (43)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08519" y="2228296"/>
            <a:ext cx="1198485" cy="148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Пользователь\Desktop\Достижения\Рисунок (48)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37706" y="2201662"/>
            <a:ext cx="1481353" cy="146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Пользователь\Desktop\Достижения\Рисунок (52)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43240" y="2139519"/>
            <a:ext cx="979502" cy="159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Пользователь\Desktop\Достижения\Рисунок (54)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5400000">
            <a:off x="4335911" y="3405418"/>
            <a:ext cx="1200148" cy="245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Пользователь\Desktop\Достижения\Рисунок (55)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5400000">
            <a:off x="6723007" y="3424172"/>
            <a:ext cx="1290918" cy="252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Пользователь\Desktop\Достижения\Рисунок (35)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95557" y="2183906"/>
            <a:ext cx="1212606" cy="14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Пользователь\Desktop\Достижения\Рисунок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8556" y="3351825"/>
            <a:ext cx="1498556" cy="2060974"/>
          </a:xfrm>
          <a:prstGeom prst="rect">
            <a:avLst/>
          </a:prstGeom>
          <a:noFill/>
        </p:spPr>
      </p:pic>
      <p:pic>
        <p:nvPicPr>
          <p:cNvPr id="3" name="Рисунок 2" descr="C:\Users\Пользователь\Desktop\Достижения\Рисунок (6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1301" y="708212"/>
            <a:ext cx="2303123" cy="242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Достижения\Рисунок (6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8976" y="941294"/>
            <a:ext cx="1713390" cy="230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Достижения\Рисунок (6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3725" y="2944679"/>
            <a:ext cx="2269163" cy="312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Достижения\Рисунок (60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1293" y="3105569"/>
            <a:ext cx="2361132" cy="324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Пользователь\Desktop\Достижения\Рисунок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8556" y="3351825"/>
            <a:ext cx="1498556" cy="2060974"/>
          </a:xfrm>
          <a:prstGeom prst="rect">
            <a:avLst/>
          </a:prstGeom>
          <a:noFill/>
        </p:spPr>
      </p:pic>
      <p:pic>
        <p:nvPicPr>
          <p:cNvPr id="3" name="Рисунок 2" descr="C:\Users\Пользователь\Desktop\Достижения\Рисунок (3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70207" y="-210871"/>
            <a:ext cx="2330824" cy="359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Достижения\Рисунок (58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631" y="3119717"/>
            <a:ext cx="2870816" cy="307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Достижения\Рисунок (36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019" y="322729"/>
            <a:ext cx="2029052" cy="28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Достижения\Рисунок (46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1858" y="3307975"/>
            <a:ext cx="1963271" cy="282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Достижения\Рисунок (37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380" y="0"/>
            <a:ext cx="2819785" cy="332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Достижения\Рисунок (49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41240" y="2637521"/>
            <a:ext cx="2438292" cy="369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Документ Scannable 2 создан 11 марта 2022 г., 14_21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58" y="247782"/>
            <a:ext cx="1700005" cy="246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Документ Scannable создан 11 марта 2022 г., 14_21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2129" y="2710732"/>
            <a:ext cx="2029217" cy="24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61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Пользователь\Desktop\Достижения\Рисунок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8556" y="3351825"/>
            <a:ext cx="1498556" cy="2060974"/>
          </a:xfrm>
          <a:prstGeom prst="rect">
            <a:avLst/>
          </a:prstGeom>
          <a:noFill/>
        </p:spPr>
      </p:pic>
      <p:pic>
        <p:nvPicPr>
          <p:cNvPr id="4" name="Рисунок 3" descr="C:\Users\Пользователь\Desktop\Достижения\Рисунок (4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315654" y="-334453"/>
            <a:ext cx="1760528" cy="26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Достижения\Рисунок (4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11160" y="897338"/>
            <a:ext cx="1938104" cy="337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Пользователь\Desktop\ИНФОУР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6778" y="2727751"/>
            <a:ext cx="2572775" cy="3636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Эссе</a:t>
            </a:r>
            <a:br>
              <a:rPr lang="ru-RU" sz="36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«Я и моя профессия»</a:t>
            </a:r>
            <a:endParaRPr lang="ru-RU" dirty="0"/>
          </a:p>
        </p:txBody>
      </p:sp>
      <p:sp>
        <p:nvSpPr>
          <p:cNvPr id="4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«Профессии лучше мне и не надо, ведь я – воспитатель детского сада!»</a:t>
            </a:r>
            <a:endParaRPr lang="ru-RU" sz="2400" b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K:\НА САЙТ АТТЕСТАЦИИ\IMG-20201030-WA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4507" y="2903555"/>
            <a:ext cx="2450639" cy="3673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99" y="448409"/>
            <a:ext cx="4607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Segoe Print" pitchFamily="2" charset="0"/>
                <a:cs typeface="MV Boli" pitchFamily="2" charset="0"/>
              </a:rPr>
              <a:t>Папка экспертных оценок, отзывов, рекомендаций</a:t>
            </a:r>
            <a:endParaRPr lang="ru-RU" sz="2400" b="1" dirty="0">
              <a:latin typeface="Segoe Print" pitchFamily="2" charset="0"/>
              <a:cs typeface="MV Boli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66" y="1534017"/>
            <a:ext cx="13589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160584" y="1930467"/>
            <a:ext cx="741863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Детство -  каждодневное открытие мира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В.А.Сухомлинский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Пользователь\Downloads\20220124_1130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8031" y="404446"/>
            <a:ext cx="3807069" cy="206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4985" y="1107831"/>
            <a:ext cx="58644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Мой профессиональный путь  предопределён был ещё в детстве. Как и все девочки, я играла в учительницу: усаживала кукол, а иногда  и соседских ребятишек. Поэтому с выбором профессии было всё решено, ещё тогда, в детстве. Сначала я окончила Енисейское педагогическое училище, а потом уже поступила на дошкольное отделение СФУ.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99" y="193431"/>
            <a:ext cx="58556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Что значит для меня моя профессия? Это возможность увидеть, развить и воспитать в ребёнке всё лучшее,  что в него заложила природа, возможность проживать этот прекрасный период дошкольного детства с каждым ребёнком отдельно и с группой в целом. Это возможность преумножать свой опыт от выпуска к выпуску, смотреть на мир глазами малышей и постоянно находиться в атмосфере детства.  С каждым выпуском связан определённый отрезок моей жизни, нашей с детьми жизни. Это здорово, встречать выпускников и их родителей вспоминать различные ситуации, наши общие традиции. Не секрет, что приходится порой  серьёзно призадуматься:   нужно идти в ногу со временем, знать современные технологии, образовательные и профессиональные  стандарты, постоянно быть в поиске: детей нужно увлекать, иначе они не пойдут за тобой. Чтобы держать «руку на пульсе» приходиться интересоваться не  только методической литературой, но и современными детскими мультфильмами, передачами, знать название новых игрушек и различных игр, иначе никак. Чем воспитатель больше знает и умеет, тем легче и интереснее ему с детьми.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160585" y="2115656"/>
            <a:ext cx="72009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Профессия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это огромная ответственность  и напряжение, ведь мы отвечаем за здоровье, моральное и нравственное, психологическое состояние подрастающего поколения, но вместе с тем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увлекательное путешествие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малышей к выпускникам. Самой важной наградой считаю счастливые лица моих воспитанников и  признательность  родителей за свой труд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мамы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51792" y="1452764"/>
            <a:ext cx="755259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Большое внимание уделяю  воспитанию нравственности,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дошкольный возраст является тем периодом в жизни ребенка, когда родители и воспитатели могут сделать значительный вклад в становление нравственных черт его характера, именно в дошкольном возрасте при целенаправленном воспитании закладываются основы моральных качеств личности.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В работе по нравственному воспитанию использую дидактические игры, разыгрывание ситуаций, беседы, чтение художественной литературы, личный пример,  всё это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позволяет влиять на сферу чувств детей, воспитывать у них привычки нравственного поведения, постепенно развивать способность к оценке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взаимооценке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также формировать правильное представление о моральных качествах людей и явлений общественной жизни.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1408" y="254977"/>
            <a:ext cx="60754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Активно применяю в своей работе театрализованную деятельность, она помогает поддержать уверенность ребёнка, даёт возможность выразить себя, свои творческие способности, реализовать жизненный опыт через игровые ситуации. В нашей группе применяются различные виды театров, изготовленные как своими руками, так и с помощью родителей. Мы с детьми неоднократно ставили постановки и занимали призовые места( «Незнайка в Солнечном городе» Н.Носова,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Тараканище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К.И.Чуковского и другие).Театр радует детей, развлекает и развивает их. Именно поэтому театрализованную деятельность так любят дети, а педагоги широко используют её в решении многих задач, связанных с образованием, воспитанием и развитием ребёнка. Но не менее важно, что театрализованные занятия развивают эмоциональную сферу ребёнка, предоставляют возможность сочувствовать персонажам, сопереживать разыгрываемы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914</Words>
  <Application>Microsoft Office PowerPoint</Application>
  <PresentationFormat>Экран (4:3)</PresentationFormat>
  <Paragraphs>32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Тема Office</vt:lpstr>
      <vt:lpstr>Документ</vt:lpstr>
      <vt:lpstr>Microsoft Word 97 - 2003 Document</vt:lpstr>
      <vt:lpstr>Microsoft Word Document</vt:lpstr>
      <vt:lpstr>Портфолио Т.А.Федосовой</vt:lpstr>
      <vt:lpstr>Введение</vt:lpstr>
      <vt:lpstr>                       Эссе           «Я и моя профессия»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Admin</cp:lastModifiedBy>
  <cp:revision>143</cp:revision>
  <dcterms:created xsi:type="dcterms:W3CDTF">2014-11-21T11:00:06Z</dcterms:created>
  <dcterms:modified xsi:type="dcterms:W3CDTF">2022-03-16T08:13:59Z</dcterms:modified>
</cp:coreProperties>
</file>