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71" r:id="rId3"/>
    <p:sldId id="261" r:id="rId4"/>
    <p:sldId id="263" r:id="rId5"/>
    <p:sldId id="265" r:id="rId6"/>
    <p:sldId id="272" r:id="rId7"/>
    <p:sldId id="273" r:id="rId8"/>
    <p:sldId id="264" r:id="rId9"/>
    <p:sldId id="267" r:id="rId10"/>
    <p:sldId id="268" r:id="rId11"/>
    <p:sldId id="269" r:id="rId12"/>
    <p:sldId id="266" r:id="rId13"/>
    <p:sldId id="275" r:id="rId14"/>
    <p:sldId id="270" r:id="rId15"/>
    <p:sldId id="27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70000"/>
            <a:ext cx="786989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1047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5" y="-1518"/>
            <a:ext cx="9146024" cy="685951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3045" y="2204023"/>
            <a:ext cx="607232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Центр  экспериментальной деятельности </a:t>
            </a:r>
          </a:p>
          <a:p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Карточки по правилам безопасности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Пользователь\Desktop\цент\DSC03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423" y="1270000"/>
            <a:ext cx="6542617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Помощники при организации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опытов и получения </a:t>
            </a:r>
            <a:r>
              <a:rPr lang="ru-RU" sz="3100" dirty="0" smtClean="0">
                <a:solidFill>
                  <a:schemeClr val="bg1"/>
                </a:solidFill>
              </a:rPr>
              <a:t>дополнительной информации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Пользователь\Desktop\цент\DSC03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37" y="1243874"/>
            <a:ext cx="6542617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Коллекции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ользователь\Desktop\цент\DSC03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8" y="920931"/>
            <a:ext cx="2743200" cy="20574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цент\DSC03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303" y="939383"/>
            <a:ext cx="2777983" cy="2083487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цент\DSC03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21" y="3304902"/>
            <a:ext cx="1963678" cy="2618237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цент\DSC03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4902" y="3331184"/>
            <a:ext cx="1704585" cy="2272779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цент\DSC03064.JPG"/>
          <p:cNvPicPr>
            <a:picLocks noChangeAspect="1" noChangeArrowheads="1"/>
          </p:cNvPicPr>
          <p:nvPr/>
        </p:nvPicPr>
        <p:blipFill>
          <a:blip r:embed="rId6" cstate="print"/>
          <a:srcRect t="14204" r="11068"/>
          <a:stretch>
            <a:fillRect/>
          </a:stretch>
        </p:blipFill>
        <p:spPr bwMode="auto">
          <a:xfrm>
            <a:off x="4111080" y="4375836"/>
            <a:ext cx="1780268" cy="2289999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цент\DSC03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4709" y="885008"/>
            <a:ext cx="2791095" cy="2093321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цент\DSC030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1164" y="3331029"/>
            <a:ext cx="2873829" cy="215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Книги 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DCIM\101MSDCF\DSC03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77" y="1118196"/>
            <a:ext cx="1857506" cy="2476675"/>
          </a:xfrm>
          <a:prstGeom prst="rect">
            <a:avLst/>
          </a:prstGeom>
          <a:noFill/>
        </p:spPr>
      </p:pic>
      <p:pic>
        <p:nvPicPr>
          <p:cNvPr id="1027" name="Picture 3" descr="F:\DCIM\101MSDCF\DSC0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332" y="1110342"/>
            <a:ext cx="2769326" cy="2076995"/>
          </a:xfrm>
          <a:prstGeom prst="rect">
            <a:avLst/>
          </a:prstGeom>
          <a:noFill/>
        </p:spPr>
      </p:pic>
      <p:pic>
        <p:nvPicPr>
          <p:cNvPr id="1028" name="Picture 4" descr="F:\DCIM\101MSDCF\DSC03088.JPG"/>
          <p:cNvPicPr>
            <a:picLocks noChangeAspect="1" noChangeArrowheads="1"/>
          </p:cNvPicPr>
          <p:nvPr/>
        </p:nvPicPr>
        <p:blipFill>
          <a:blip r:embed="rId4" cstate="print"/>
          <a:srcRect l="5801" t="9392" r="1796" b="9945"/>
          <a:stretch>
            <a:fillRect/>
          </a:stretch>
        </p:blipFill>
        <p:spPr bwMode="auto">
          <a:xfrm>
            <a:off x="666206" y="3814354"/>
            <a:ext cx="2913017" cy="1907178"/>
          </a:xfrm>
          <a:prstGeom prst="rect">
            <a:avLst/>
          </a:prstGeom>
          <a:noFill/>
        </p:spPr>
      </p:pic>
      <p:pic>
        <p:nvPicPr>
          <p:cNvPr id="1029" name="Picture 5" descr="F:\DCIM\101MSDCF\DSC03089.JPG"/>
          <p:cNvPicPr>
            <a:picLocks noChangeAspect="1" noChangeArrowheads="1"/>
          </p:cNvPicPr>
          <p:nvPr/>
        </p:nvPicPr>
        <p:blipFill>
          <a:blip r:embed="rId5" cstate="print"/>
          <a:srcRect t="13846" r="3282"/>
          <a:stretch>
            <a:fillRect/>
          </a:stretch>
        </p:blipFill>
        <p:spPr bwMode="auto">
          <a:xfrm>
            <a:off x="6467746" y="1149531"/>
            <a:ext cx="2034715" cy="2416629"/>
          </a:xfrm>
          <a:prstGeom prst="rect">
            <a:avLst/>
          </a:prstGeom>
          <a:noFill/>
        </p:spPr>
      </p:pic>
      <p:pic>
        <p:nvPicPr>
          <p:cNvPr id="1030" name="Picture 6" descr="F:\DCIM\101MSDCF\DSC030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3440" y="3902527"/>
            <a:ext cx="2495006" cy="187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Дидактические игры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Пользователь\Desktop\цент\DSC03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75" y="1149530"/>
            <a:ext cx="3306900" cy="2480175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цент\DSC03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566" y="1149531"/>
            <a:ext cx="3291839" cy="2468879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цент\DSC03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698" y="3971108"/>
            <a:ext cx="3448595" cy="2586446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цент\DSC03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274" y="3958046"/>
            <a:ext cx="3518263" cy="263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 descr="F:\DCIM\101MSDCF\DSC03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344" y="314093"/>
            <a:ext cx="2975194" cy="2231396"/>
          </a:xfrm>
          <a:prstGeom prst="rect">
            <a:avLst/>
          </a:prstGeom>
          <a:noFill/>
        </p:spPr>
      </p:pic>
      <p:pic>
        <p:nvPicPr>
          <p:cNvPr id="2051" name="Picture 3" descr="F:\DCIM\101MSDCF\DSC03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2" y="2374175"/>
            <a:ext cx="3017520" cy="2263140"/>
          </a:xfrm>
          <a:prstGeom prst="rect">
            <a:avLst/>
          </a:prstGeom>
          <a:noFill/>
        </p:spPr>
      </p:pic>
      <p:pic>
        <p:nvPicPr>
          <p:cNvPr id="2052" name="Picture 4" descr="F:\DCIM\101MSDCF\DSC03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223" y="2377439"/>
            <a:ext cx="2926080" cy="2194560"/>
          </a:xfrm>
          <a:prstGeom prst="rect">
            <a:avLst/>
          </a:prstGeom>
          <a:noFill/>
        </p:spPr>
      </p:pic>
      <p:pic>
        <p:nvPicPr>
          <p:cNvPr id="2053" name="Picture 5" descr="F:\DCIM\101MSDCF\DSC03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4720" y="4683032"/>
            <a:ext cx="2586446" cy="1939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mtClean="0">
                <a:solidFill>
                  <a:schemeClr val="bg1"/>
                </a:solidFill>
              </a:rPr>
              <a:t>Спасибо </a:t>
            </a:r>
            <a:r>
              <a:rPr lang="ru-RU" dirty="0" smtClean="0">
                <a:solidFill>
                  <a:schemeClr val="bg1"/>
                </a:solidFill>
              </a:rPr>
              <a:t>за внимание.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509452"/>
            <a:ext cx="7869890" cy="56675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Эксперимент</a:t>
            </a:r>
            <a:r>
              <a:rPr lang="ru-RU" dirty="0" smtClean="0">
                <a:solidFill>
                  <a:schemeClr val="bg1"/>
                </a:solidFill>
              </a:rPr>
              <a:t>- </a:t>
            </a:r>
            <a:r>
              <a:rPr lang="ru-RU" b="1" dirty="0" smtClean="0">
                <a:solidFill>
                  <a:schemeClr val="bg1"/>
                </a:solidFill>
              </a:rPr>
              <a:t>это</a:t>
            </a:r>
            <a:r>
              <a:rPr lang="ru-RU" dirty="0" smtClean="0">
                <a:solidFill>
                  <a:schemeClr val="bg1"/>
                </a:solidFill>
              </a:rPr>
              <a:t> метод познания, базирующийся на управлении поведением объекта с помощью ряда факторов, контроль за действием которых находится в руках исследователя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Детское экспериментирование</a:t>
            </a:r>
            <a:r>
              <a:rPr lang="ru-RU" dirty="0" smtClean="0">
                <a:solidFill>
                  <a:schemeClr val="bg1"/>
                </a:solidFill>
              </a:rPr>
              <a:t> –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новых знаний об окружающем мире.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78805" y="809897"/>
            <a:ext cx="6444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Объяснение воспитателем какого-либо процесса не достигнет  той образовательной эффективности, какая достигается в результате самостоятельно проведённого исследования. Дети любят опыты и эксперименты, с раннего возраста удовлетворяют познавательный интерес через действия с предметами.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Грамотно организованный центр экспериментирования в помещении группы способствует развитию исследовательского типа мышления у дошкольников и формируют умению для успешного обучения в будущем.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17084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Цель </a:t>
            </a:r>
            <a:r>
              <a:rPr lang="ru-RU" dirty="0" smtClean="0">
                <a:solidFill>
                  <a:schemeClr val="bg1"/>
                </a:solidFill>
              </a:rPr>
              <a:t> центра </a:t>
            </a:r>
            <a:r>
              <a:rPr lang="ru-RU" dirty="0" smtClean="0">
                <a:solidFill>
                  <a:schemeClr val="bg1"/>
                </a:solidFill>
              </a:rPr>
              <a:t>экспериментирования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658982"/>
            <a:ext cx="7869890" cy="501613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sz="3800" dirty="0" smtClean="0">
                <a:solidFill>
                  <a:schemeClr val="bg1"/>
                </a:solidFill>
              </a:rPr>
              <a:t>создание </a:t>
            </a:r>
            <a:r>
              <a:rPr lang="ru-RU" sz="3800" dirty="0" smtClean="0">
                <a:solidFill>
                  <a:schemeClr val="bg1"/>
                </a:solidFill>
              </a:rPr>
              <a:t>благоприятных условий для практических исследований дошкольников и их заинтересованности в самостоятельном поиске </a:t>
            </a:r>
            <a:r>
              <a:rPr lang="ru-RU" sz="3800" dirty="0" smtClean="0">
                <a:solidFill>
                  <a:schemeClr val="bg1"/>
                </a:solidFill>
              </a:rPr>
              <a:t>информации.</a:t>
            </a:r>
          </a:p>
          <a:p>
            <a:pPr>
              <a:buNone/>
            </a:pPr>
            <a:endParaRPr lang="ru-RU" sz="3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Оптимальное </a:t>
            </a:r>
            <a:r>
              <a:rPr lang="ru-RU" dirty="0" smtClean="0">
                <a:solidFill>
                  <a:schemeClr val="bg1"/>
                </a:solidFill>
              </a:rPr>
              <a:t>расположение в помещении группы. Центр экспериментирования доступен воспитанникам, расположен рядом с источником естественного освещения в тихой зоне (рядом с уголком природы).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Доступность для воспитанников. Материалы и приборы размещаются в на полках  таким образом, чтобы воспитанники легко их доставали. Компоненты материальной базы разделены на три сектора — дидактический, инструментальный.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Безопасность. В центре экспериментальной деятельности размещаются правила безопасности по нахождению в мини – лаборатории и проведению исследований. Электрические розетки и приборы (видеопроигрыватель, проектор) находятся вне зоны доступа детей. Вещества для экспериментирования, которые могут нанести вред здоровью ребенка (марганцовка, зеленка, йод, уксус), предоставляются воспитателем по просьбе и действия с ними осуществляются под его контролем.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цент\DSC03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93" y="623271"/>
            <a:ext cx="3751987" cy="281399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цент\DSC03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28" y="3773278"/>
            <a:ext cx="3877936" cy="290845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цент\DSC03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786" y="1046601"/>
            <a:ext cx="3287847" cy="438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Природный материал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ользователь\Desktop\цент\DSC03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32" y="1264415"/>
            <a:ext cx="3171137" cy="237835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цент\DSC0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462" y="1276894"/>
            <a:ext cx="3174275" cy="238070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цент\DSC03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86" y="3853542"/>
            <a:ext cx="3378927" cy="2534195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цент\DSC03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8675" y="3850276"/>
            <a:ext cx="3487783" cy="261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цент\DSC03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434" y="1408109"/>
            <a:ext cx="3870178" cy="2902634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цент\DSC03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3030583"/>
            <a:ext cx="3988525" cy="299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055" y="605928"/>
            <a:ext cx="7869890" cy="147626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Персонажи  центра - герои книги Н. Носова Незнайка и </a:t>
            </a:r>
            <a:r>
              <a:rPr lang="ru-RU" sz="2200" dirty="0" err="1" smtClean="0">
                <a:solidFill>
                  <a:schemeClr val="bg1"/>
                </a:solidFill>
              </a:rPr>
              <a:t>Знайка</a:t>
            </a:r>
            <a:r>
              <a:rPr lang="ru-RU" sz="2200" dirty="0" smtClean="0">
                <a:solidFill>
                  <a:schemeClr val="bg1"/>
                </a:solidFill>
              </a:rPr>
              <a:t>, от лица которых создаются проблемные ситуации, задаются вопросы, оставляются подсказки, присылаются описания интересных опытов.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(Изготовлены родителями детей).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ользователь\Desktop\цент\DSC03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223" y="1917700"/>
            <a:ext cx="5679017" cy="425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Картотека опытов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Пользователь\Desktop\цент\DSC03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452" y="980298"/>
            <a:ext cx="4124726" cy="309354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цент\DSC03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45" y="3219993"/>
            <a:ext cx="4101737" cy="307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200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Цель  центра экспериментирования</vt:lpstr>
      <vt:lpstr>Слайд 5</vt:lpstr>
      <vt:lpstr>Природный материал</vt:lpstr>
      <vt:lpstr>Слайд 7</vt:lpstr>
      <vt:lpstr>Персонажи  центра - герои книги Н. Носова Незнайка и Знайка, от лица которых создаются проблемные ситуации, задаются вопросы, оставляются подсказки, присылаются описания интересных опытов.  (Изготовлены родителями детей). </vt:lpstr>
      <vt:lpstr>Картотека опытов</vt:lpstr>
      <vt:lpstr>Карточки по правилам безопасности </vt:lpstr>
      <vt:lpstr>Помощники при организации опытов и получения дополнительной информации  </vt:lpstr>
      <vt:lpstr>Коллекции </vt:lpstr>
      <vt:lpstr>Книги  </vt:lpstr>
      <vt:lpstr>Дидактические игры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107</cp:revision>
  <dcterms:created xsi:type="dcterms:W3CDTF">2016-11-18T14:12:19Z</dcterms:created>
  <dcterms:modified xsi:type="dcterms:W3CDTF">2021-01-17T13:03:20Z</dcterms:modified>
</cp:coreProperties>
</file>